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59" r:id="rId4"/>
    <p:sldId id="260" r:id="rId5"/>
    <p:sldId id="261" r:id="rId6"/>
    <p:sldId id="284" r:id="rId7"/>
    <p:sldId id="290" r:id="rId8"/>
    <p:sldId id="286" r:id="rId9"/>
    <p:sldId id="282" r:id="rId10"/>
    <p:sldId id="289" r:id="rId11"/>
    <p:sldId id="278" r:id="rId12"/>
    <p:sldId id="288" r:id="rId13"/>
    <p:sldId id="292" r:id="rId14"/>
    <p:sldId id="274" r:id="rId15"/>
    <p:sldId id="263" r:id="rId16"/>
    <p:sldId id="264" r:id="rId17"/>
    <p:sldId id="271" r:id="rId18"/>
    <p:sldId id="273" r:id="rId19"/>
    <p:sldId id="291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E277-6D76-4865-B4CD-7F9720D6E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FEE01-E960-46AE-BAD9-EBD1BE3C4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07AB8-1BB4-46F6-B24E-E67ADE9A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1400-FE06-4660-B813-3B50FA17BCB2}" type="datetimeFigureOut">
              <a:rPr lang="en-US" smtClean="0"/>
              <a:t>7/7/19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C079F-F666-4EB0-9089-9FE0F5D2C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8B626-2DB1-4C25-8E46-4BC06EDB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BA-B02D-4BF8-9B6D-746D11040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0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70B2-8FBB-4205-A285-1A6C426A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7D83F-0E05-4944-B117-C1A773ED5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2EAE6-E3B3-4C03-9B10-99842E61D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1400-FE06-4660-B813-3B50FA17BCB2}" type="datetimeFigureOut">
              <a:rPr lang="en-US" smtClean="0"/>
              <a:t>7/7/19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FF044-37E2-40DD-AC31-0E4D1C672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6696E-6C2E-4D35-AAE7-569899F7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BA-B02D-4BF8-9B6D-746D11040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6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FB5019-2E91-41B4-B3B4-74D3F341E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9DDF8-CEB9-4E36-963A-CB752D8E9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F3B3E-9D72-4217-B4E3-13623F15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1400-FE06-4660-B813-3B50FA17BCB2}" type="datetimeFigureOut">
              <a:rPr lang="en-US" smtClean="0"/>
              <a:t>7/7/19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719F4-3B43-4CC1-A2C1-AC06B2B58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B6665-B43B-4C14-9A80-6C061813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BA-B02D-4BF8-9B6D-746D11040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7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990C-8848-46E7-81C6-B09B1959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51B8F-F8C4-4933-B3DC-46C862810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B2901-9108-4239-8282-468649C2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1400-FE06-4660-B813-3B50FA17BCB2}" type="datetimeFigureOut">
              <a:rPr lang="en-US" smtClean="0"/>
              <a:t>7/7/19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7D836-B660-4C9B-B468-69D155FC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DEB8C-31C7-4BB5-9C65-90D3318E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BA-B02D-4BF8-9B6D-746D11040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4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4C93-609B-4C23-9895-4862D4BE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56D48-33AE-42D6-BAF3-380D6C837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9048B-C78A-4FEC-9876-054F02686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1400-FE06-4660-B813-3B50FA17BCB2}" type="datetimeFigureOut">
              <a:rPr lang="en-US" smtClean="0"/>
              <a:t>7/7/19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AB9D-8DED-4E35-AC62-F44BFCC0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2727-B112-47CB-A497-FDF1C4CF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BA-B02D-4BF8-9B6D-746D11040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4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6004D-8C03-46A4-8D68-002E48ABC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88150-0923-44DE-A308-E9DC2C90B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7ED31-9FAE-41B0-A35B-CF787D168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9678C-A9A9-4BDC-9B4D-B1B0688DA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1400-FE06-4660-B813-3B50FA17BCB2}" type="datetimeFigureOut">
              <a:rPr lang="en-US" smtClean="0"/>
              <a:t>7/7/19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044E5-41C3-49AA-8833-B2E2B4EA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409D1-D032-4D07-8377-D12F00CD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BA-B02D-4BF8-9B6D-746D11040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4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4988F-26C2-4856-92FD-C7C6C68A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CE999-7284-4CEC-8042-6C5586269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17B73-B0AF-4C63-B777-2DD5DBC80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867FC-F74D-4926-AADD-19A7B698C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E3220E-93A0-47CB-8CAA-C1F21CE09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0AE12-034A-4766-8C08-B2257B5C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1400-FE06-4660-B813-3B50FA17BCB2}" type="datetimeFigureOut">
              <a:rPr lang="en-US" smtClean="0"/>
              <a:t>7/7/19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2F2A04-1F66-4721-9F91-7383C3B5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F96D27-D175-4683-A731-E9ED2F66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BA-B02D-4BF8-9B6D-746D11040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1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6F-F5C6-4592-8A2E-5390FE06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9B5E8-5D93-45AA-A3D3-94480C8B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1400-FE06-4660-B813-3B50FA17BCB2}" type="datetimeFigureOut">
              <a:rPr lang="en-US" smtClean="0"/>
              <a:t>7/7/19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A592E-6E9B-4712-BFEB-8C6F344D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0DDF7-3A65-4447-9156-BC502215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BA-B02D-4BF8-9B6D-746D11040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9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FE2464-C634-49C0-BB6A-0432CD008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1400-FE06-4660-B813-3B50FA17BCB2}" type="datetimeFigureOut">
              <a:rPr lang="en-US" smtClean="0"/>
              <a:t>7/7/19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48CBB-AC38-46B4-A25A-64EA71CC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23A8D-9D0C-466E-9B90-FBDBFE97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BA-B02D-4BF8-9B6D-746D11040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5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0C9B-6BB7-4639-ABA3-795223D05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B25E6-25CD-4AFA-943A-B1C501A2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9FCA0-DF4F-4051-BED5-6D81372D4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7072C-1A94-4EAA-9010-BDE8D1E3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1400-FE06-4660-B813-3B50FA17BCB2}" type="datetimeFigureOut">
              <a:rPr lang="en-US" smtClean="0"/>
              <a:t>7/7/19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75414-26B9-4CD1-9FC1-F556379A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0835B-DE87-4DF2-9BDF-B4A3D70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BA-B02D-4BF8-9B6D-746D11040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9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9BE9-0B1F-40E5-ADFE-03FFE757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ABA02D-BB4B-4297-AF42-63A3B309B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8167-5A14-4A92-AD13-39C1C1589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553F7-75BF-4DF5-8748-D0B5BBBB1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1400-FE06-4660-B813-3B50FA17BCB2}" type="datetimeFigureOut">
              <a:rPr lang="en-US" smtClean="0"/>
              <a:t>7/7/19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A6B83-3485-491F-A647-D9F7CA58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C4D01-A4B7-4803-B1AB-D3E9F8B1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BA-B02D-4BF8-9B6D-746D11040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1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1A23E0B-AD1E-4CDB-A49C-3E891C6B09F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1"/>
            <a:ext cx="12192000" cy="685183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CD2A6-E269-43BA-8BB9-D6509DA0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65232-BC9D-47CF-8511-80B4A9753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224AA-C295-430F-B85A-8385206DA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1400-FE06-4660-B813-3B50FA17BCB2}" type="datetimeFigureOut">
              <a:rPr lang="en-US" smtClean="0"/>
              <a:t>7/7/19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D35C5-C0D1-47BF-8715-C29658AB9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7BDB6-E101-41CE-8961-9FA092467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DB9BA-B02D-4BF8-9B6D-746D11040EA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3C404A-3E47-45FC-836A-B39A5B9ED9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156" y="387964"/>
            <a:ext cx="2024743" cy="77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5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4744CE-2BE5-40BC-99A7-F54FB42E5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12879"/>
            <a:ext cx="12211050" cy="69132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50837D-6114-4696-9761-E1B011338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26" y="5311242"/>
            <a:ext cx="3256520" cy="1244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BAC782-67E5-4E9F-B12F-C6ED37D35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26" y="302588"/>
            <a:ext cx="2857500" cy="685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DFAB18D-435F-4B7F-8AD7-DD9AF1A6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168" y="5319480"/>
            <a:ext cx="2463584" cy="1244170"/>
          </a:xfrm>
        </p:spPr>
        <p:txBody>
          <a:bodyPr anchor="t">
            <a:normAutofit/>
          </a:bodyPr>
          <a:lstStyle/>
          <a:p>
            <a:pPr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Divine IT Limited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F Haque Tower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107 Bir </a:t>
            </a:r>
            <a:r>
              <a:rPr lang="en-US" sz="1200" dirty="0" err="1">
                <a:solidFill>
                  <a:schemeClr val="bg1"/>
                </a:solidFill>
              </a:rPr>
              <a:t>Uttam</a:t>
            </a:r>
            <a:r>
              <a:rPr lang="en-US" sz="1200" dirty="0">
                <a:solidFill>
                  <a:schemeClr val="bg1"/>
                </a:solidFill>
              </a:rPr>
              <a:t> C. R. Datta Road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 err="1">
                <a:solidFill>
                  <a:schemeClr val="bg1"/>
                </a:solidFill>
              </a:rPr>
              <a:t>Kalabagan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Dhaka - 1205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91E3F6E3-CA8A-4E11-B3AF-E4173FD024FC}"/>
              </a:ext>
            </a:extLst>
          </p:cNvPr>
          <p:cNvSpPr txBox="1">
            <a:spLocks/>
          </p:cNvSpPr>
          <p:nvPr/>
        </p:nvSpPr>
        <p:spPr>
          <a:xfrm>
            <a:off x="8072260" y="5311242"/>
            <a:ext cx="2809919" cy="12441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Phone: +880 2 9632207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Direct Sales: +880 173007101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Hotline: +880 1755661212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Email: sales@divineit.net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Web: www.divineit.net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Product Web: www.prismvat.net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BE9047-D526-4D66-BE47-48F885EDDD48}"/>
              </a:ext>
            </a:extLst>
          </p:cNvPr>
          <p:cNvCxnSpPr>
            <a:cxnSpLocks/>
          </p:cNvCxnSpPr>
          <p:nvPr/>
        </p:nvCxnSpPr>
        <p:spPr>
          <a:xfrm>
            <a:off x="8015413" y="5311242"/>
            <a:ext cx="0" cy="1147223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435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6C833AD9-52E3-4E86-96F9-7931C76AE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70" y="-2638"/>
            <a:ext cx="9930714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Compatibility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CED25F7-CC47-42D3-B731-23039E379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841" t="1" r="4355" b="38585"/>
          <a:stretch/>
        </p:blipFill>
        <p:spPr>
          <a:xfrm>
            <a:off x="4774425" y="2243948"/>
            <a:ext cx="1812323" cy="17308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3F2789-2D56-44D3-A30F-37D7D540A17D}"/>
              </a:ext>
            </a:extLst>
          </p:cNvPr>
          <p:cNvSpPr/>
          <p:nvPr/>
        </p:nvSpPr>
        <p:spPr>
          <a:xfrm>
            <a:off x="4995805" y="3974758"/>
            <a:ext cx="1414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VAT Act 2012</a:t>
            </a:r>
          </a:p>
        </p:txBody>
      </p:sp>
    </p:spTree>
    <p:extLst>
      <p:ext uri="{BB962C8B-B14F-4D97-AF65-F5344CB8AC3E}">
        <p14:creationId xmlns:p14="http://schemas.microsoft.com/office/powerpoint/2010/main" val="318703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FEF2BF2E-D2B3-4765-BE72-3E37DD9CD2A5}"/>
              </a:ext>
            </a:extLst>
          </p:cNvPr>
          <p:cNvSpPr txBox="1">
            <a:spLocks/>
          </p:cNvSpPr>
          <p:nvPr/>
        </p:nvSpPr>
        <p:spPr>
          <a:xfrm>
            <a:off x="799069" y="1152"/>
            <a:ext cx="9971903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At-a-Glance</a:t>
            </a:r>
          </a:p>
        </p:txBody>
      </p:sp>
      <p:pic>
        <p:nvPicPr>
          <p:cNvPr id="1027" name="Picture 3" descr="C:\Users\ASUS\Documents\PrismVAT-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90" y="242039"/>
            <a:ext cx="8995130" cy="659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8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EC73-1A7D-4FE6-8105-240C50EB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Modules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B37D30-613C-4EEE-A6A7-79C35C5EC210}"/>
              </a:ext>
            </a:extLst>
          </p:cNvPr>
          <p:cNvGrpSpPr/>
          <p:nvPr/>
        </p:nvGrpSpPr>
        <p:grpSpPr>
          <a:xfrm>
            <a:off x="1559820" y="1325206"/>
            <a:ext cx="9626322" cy="4993215"/>
            <a:chOff x="2395464" y="2017683"/>
            <a:chExt cx="7453801" cy="3866319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141BCF28-FBBA-452D-BE3E-264880639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03761" y="2017683"/>
              <a:ext cx="1161288" cy="116128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DB2F589E-10F4-42C1-9C2E-0814987C3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58128" y="2096683"/>
              <a:ext cx="1161288" cy="116128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EB8771-3F5B-4D39-9EAE-5F25C603BA33}"/>
                </a:ext>
              </a:extLst>
            </p:cNvPr>
            <p:cNvSpPr/>
            <p:nvPr/>
          </p:nvSpPr>
          <p:spPr>
            <a:xfrm>
              <a:off x="4495152" y="3267134"/>
              <a:ext cx="10794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/>
                <a:t>Inventory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759AE8-86BA-4C9D-AD78-E5CB0B776526}"/>
                </a:ext>
              </a:extLst>
            </p:cNvPr>
            <p:cNvSpPr/>
            <p:nvPr/>
          </p:nvSpPr>
          <p:spPr>
            <a:xfrm>
              <a:off x="2566277" y="3254619"/>
              <a:ext cx="9199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/>
                <a:t>Product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B714436-C046-4632-BB82-61D8C1AD9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95464" y="2096683"/>
              <a:ext cx="1161288" cy="116128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C6CEB1-D4B8-4DD7-8E34-70826F28B176}"/>
                </a:ext>
              </a:extLst>
            </p:cNvPr>
            <p:cNvSpPr/>
            <p:nvPr/>
          </p:nvSpPr>
          <p:spPr>
            <a:xfrm>
              <a:off x="8590357" y="3269134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/>
                <a:t>Sales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25B6900-0E67-4C28-A0CE-23690BFB2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41097" y="2068627"/>
              <a:ext cx="1161288" cy="11612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674AE-DA07-4C58-A04C-B9712C7DFE97}"/>
                </a:ext>
              </a:extLst>
            </p:cNvPr>
            <p:cNvSpPr/>
            <p:nvPr/>
          </p:nvSpPr>
          <p:spPr>
            <a:xfrm>
              <a:off x="6320792" y="3269134"/>
              <a:ext cx="14101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/>
                <a:t>Procurement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624C5E1-60B2-453B-8DAA-F63301699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95464" y="4167249"/>
              <a:ext cx="1161337" cy="116133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3824CA-21B5-4C64-BA2B-DB9711CEDB8D}"/>
                </a:ext>
              </a:extLst>
            </p:cNvPr>
            <p:cNvSpPr/>
            <p:nvPr/>
          </p:nvSpPr>
          <p:spPr>
            <a:xfrm>
              <a:off x="2498439" y="5514670"/>
              <a:ext cx="1216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/>
                <a:t>Production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CAEBFA8-7CD5-42D6-8E37-3B0216326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4" t="14766" r="14775" b="14691"/>
            <a:stretch/>
          </p:blipFill>
          <p:spPr>
            <a:xfrm>
              <a:off x="6345588" y="4268886"/>
              <a:ext cx="1156797" cy="116128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78886B-5D03-413C-9F8B-6BFC2625349F}"/>
                </a:ext>
              </a:extLst>
            </p:cNvPr>
            <p:cNvSpPr/>
            <p:nvPr/>
          </p:nvSpPr>
          <p:spPr>
            <a:xfrm>
              <a:off x="6509561" y="5514670"/>
              <a:ext cx="12213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/>
                <a:t>VAT Return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A44E25-0A5E-4D1E-8E1B-75C619CE5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761" y="4268886"/>
              <a:ext cx="1161288" cy="116128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9569E8F-5194-40FD-87C7-533940B30A79}"/>
                </a:ext>
              </a:extLst>
            </p:cNvPr>
            <p:cNvSpPr/>
            <p:nvPr/>
          </p:nvSpPr>
          <p:spPr>
            <a:xfrm>
              <a:off x="8233053" y="5514670"/>
              <a:ext cx="16162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/>
                <a:t>MIS Dashboard</a:t>
              </a:r>
            </a:p>
          </p:txBody>
        </p:sp>
        <p:pic>
          <p:nvPicPr>
            <p:cNvPr id="1026" name="Picture 2" descr="Image result for Deduction at Source icon png">
              <a:extLst>
                <a:ext uri="{FF2B5EF4-FFF2-40B4-BE49-F238E27FC236}">
                  <a16:creationId xmlns:a16="http://schemas.microsoft.com/office/drawing/2014/main" id="{F3B0372E-588B-420A-A3A1-69BEC09394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4179"/>
            <a:stretch/>
          </p:blipFill>
          <p:spPr bwMode="auto">
            <a:xfrm>
              <a:off x="4358128" y="4167249"/>
              <a:ext cx="1216487" cy="116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4A54DD-7B86-4D9B-8A33-8494D76FBDAF}"/>
                </a:ext>
              </a:extLst>
            </p:cNvPr>
            <p:cNvSpPr/>
            <p:nvPr/>
          </p:nvSpPr>
          <p:spPr>
            <a:xfrm>
              <a:off x="4720192" y="5514670"/>
              <a:ext cx="437161" cy="2859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/>
                <a:t>VDS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45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1C9C1-73A5-4FAE-8F01-4A9F9475E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314904" cy="4351338"/>
          </a:xfrm>
          <a:ln w="3175">
            <a:solidFill>
              <a:schemeClr val="bg2">
                <a:lumMod val="90000"/>
              </a:schemeClr>
            </a:solidFill>
          </a:ln>
        </p:spPr>
        <p:txBody>
          <a:bodyPr>
            <a:noAutofit/>
          </a:bodyPr>
          <a:lstStyle/>
          <a:p>
            <a:endParaRPr lang="en-US" sz="1600" b="1" dirty="0">
              <a:solidFill>
                <a:srgbClr val="00B050"/>
              </a:solidFill>
            </a:endParaRPr>
          </a:p>
          <a:p>
            <a:r>
              <a:rPr lang="en-US" sz="1600" b="1" dirty="0">
                <a:solidFill>
                  <a:srgbClr val="00B050"/>
                </a:solidFill>
              </a:rPr>
              <a:t>Mushak-4.3</a:t>
            </a:r>
            <a:r>
              <a:rPr lang="en-US" sz="1600" dirty="0"/>
              <a:t>: Input-Output Coefficient Declaration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Mushak-6.1</a:t>
            </a:r>
            <a:r>
              <a:rPr lang="en-US" sz="1600" dirty="0"/>
              <a:t>: Purchase Register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Mushak-6.2</a:t>
            </a:r>
            <a:r>
              <a:rPr lang="en-US" sz="1600" dirty="0"/>
              <a:t>: Sales Register 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Mushak-6.2.1</a:t>
            </a:r>
            <a:r>
              <a:rPr lang="en-US" sz="1600" dirty="0"/>
              <a:t>: Purchase and Sales Register 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Mushak-6.3</a:t>
            </a:r>
            <a:r>
              <a:rPr lang="en-US" sz="1600" dirty="0"/>
              <a:t>: VAT </a:t>
            </a:r>
            <a:r>
              <a:rPr lang="en-US" sz="1600" dirty="0" err="1"/>
              <a:t>Challan</a:t>
            </a:r>
            <a:r>
              <a:rPr lang="en-US" sz="1600" dirty="0"/>
              <a:t> </a:t>
            </a:r>
            <a:r>
              <a:rPr lang="en-US" sz="1600" dirty="0" err="1"/>
              <a:t>Patra</a:t>
            </a:r>
            <a:r>
              <a:rPr lang="en-US" sz="1600" dirty="0"/>
              <a:t> 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Mushak-6.5</a:t>
            </a:r>
            <a:r>
              <a:rPr lang="en-US" sz="1600" dirty="0"/>
              <a:t>: Product Transfer </a:t>
            </a:r>
            <a:r>
              <a:rPr lang="en-US" sz="1600" dirty="0" err="1"/>
              <a:t>Challan</a:t>
            </a:r>
            <a:r>
              <a:rPr lang="en-US" sz="1600" dirty="0"/>
              <a:t> 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Mushak-6.10</a:t>
            </a:r>
            <a:r>
              <a:rPr lang="en-US" sz="1600" dirty="0"/>
              <a:t>: Purchase and Sale Information for order of more than 2 lacs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Mushak-9.1</a:t>
            </a:r>
            <a:r>
              <a:rPr lang="en-US" sz="1600" dirty="0"/>
              <a:t>: Return Submission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2C899A-E7C3-492D-A1B4-B3C638A1A6E9}"/>
              </a:ext>
            </a:extLst>
          </p:cNvPr>
          <p:cNvSpPr txBox="1">
            <a:spLocks/>
          </p:cNvSpPr>
          <p:nvPr/>
        </p:nvSpPr>
        <p:spPr>
          <a:xfrm>
            <a:off x="838199" y="1152"/>
            <a:ext cx="9932773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VAT Report 2012</a:t>
            </a:r>
          </a:p>
        </p:txBody>
      </p:sp>
    </p:spTree>
    <p:extLst>
      <p:ext uri="{BB962C8B-B14F-4D97-AF65-F5344CB8AC3E}">
        <p14:creationId xmlns:p14="http://schemas.microsoft.com/office/powerpoint/2010/main" val="690237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65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Implementation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Stand Alone</a:t>
            </a:r>
          </a:p>
          <a:p>
            <a:pPr lvl="1"/>
            <a:r>
              <a:rPr lang="en-US" dirty="0"/>
              <a:t>User will input directly into the System </a:t>
            </a:r>
          </a:p>
          <a:p>
            <a:r>
              <a:rPr lang="en-US" dirty="0"/>
              <a:t>Integrate with existing system</a:t>
            </a:r>
          </a:p>
          <a:p>
            <a:pPr lvl="1"/>
            <a:r>
              <a:rPr lang="en-US" dirty="0"/>
              <a:t>API Available</a:t>
            </a:r>
          </a:p>
          <a:p>
            <a:pPr lvl="2"/>
            <a:r>
              <a:rPr lang="en-US" dirty="0"/>
              <a:t>Existing System will post data to </a:t>
            </a:r>
            <a:r>
              <a:rPr lang="en-US" dirty="0" err="1"/>
              <a:t>PrismVAT</a:t>
            </a:r>
            <a:r>
              <a:rPr lang="en-US" dirty="0"/>
              <a:t> using </a:t>
            </a:r>
            <a:r>
              <a:rPr lang="en-US" dirty="0" err="1"/>
              <a:t>PrismAPI</a:t>
            </a:r>
            <a:endParaRPr lang="en-US" dirty="0"/>
          </a:p>
          <a:p>
            <a:pPr lvl="2"/>
            <a:r>
              <a:rPr lang="en-US" dirty="0" err="1"/>
              <a:t>PrismVAT</a:t>
            </a:r>
            <a:r>
              <a:rPr lang="en-US" dirty="0"/>
              <a:t> will fetch data from existing system using custom API</a:t>
            </a:r>
          </a:p>
          <a:p>
            <a:pPr lvl="1"/>
            <a:r>
              <a:rPr lang="en-US" dirty="0"/>
              <a:t>API Not Available</a:t>
            </a:r>
          </a:p>
          <a:p>
            <a:pPr lvl="2"/>
            <a:r>
              <a:rPr lang="en-US" dirty="0"/>
              <a:t>API development is feasible</a:t>
            </a:r>
          </a:p>
          <a:p>
            <a:pPr lvl="3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will develop the API</a:t>
            </a:r>
          </a:p>
          <a:p>
            <a:pPr lvl="3"/>
            <a:r>
              <a:rPr lang="en-US" dirty="0"/>
              <a:t>Divine IT will develop the API</a:t>
            </a:r>
          </a:p>
          <a:p>
            <a:pPr lvl="2"/>
            <a:r>
              <a:rPr lang="en-US" dirty="0"/>
              <a:t>If not feasible</a:t>
            </a:r>
          </a:p>
          <a:p>
            <a:pPr lvl="3"/>
            <a:r>
              <a:rPr lang="en-US" dirty="0"/>
              <a:t>User will upload data in </a:t>
            </a:r>
            <a:r>
              <a:rPr lang="en-US" dirty="0" err="1"/>
              <a:t>PrismVAT</a:t>
            </a:r>
            <a:r>
              <a:rPr lang="en-US" dirty="0"/>
              <a:t> using predefined excel file format</a:t>
            </a:r>
          </a:p>
          <a:p>
            <a:pPr lvl="3"/>
            <a:r>
              <a:rPr lang="en-US" dirty="0" err="1"/>
              <a:t>PrismVAT</a:t>
            </a:r>
            <a:r>
              <a:rPr lang="en-US" dirty="0"/>
              <a:t> will fetch data from database view</a:t>
            </a:r>
          </a:p>
        </p:txBody>
      </p:sp>
    </p:spTree>
    <p:extLst>
      <p:ext uri="{BB962C8B-B14F-4D97-AF65-F5344CB8AC3E}">
        <p14:creationId xmlns:p14="http://schemas.microsoft.com/office/powerpoint/2010/main" val="285641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Stand Alone Mode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68" y="1347433"/>
            <a:ext cx="9063385" cy="510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15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Integrated Mode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7" y="1528057"/>
            <a:ext cx="10550640" cy="46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63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59" y="5925"/>
            <a:ext cx="9762635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Web and Application Security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5157" y="2968974"/>
            <a:ext cx="14530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6A3293"/>
                </a:solidFill>
                <a:latin typeface="arial" panose="020B0604020202020204" pitchFamily="34" charset="0"/>
              </a:rPr>
              <a:t>SQL injection </a:t>
            </a:r>
          </a:p>
          <a:p>
            <a:pPr algn="ctr"/>
            <a:r>
              <a:rPr lang="en-US" sz="1600" dirty="0">
                <a:solidFill>
                  <a:srgbClr val="6A3293"/>
                </a:solidFill>
                <a:latin typeface="arial" panose="020B0604020202020204" pitchFamily="34" charset="0"/>
              </a:rPr>
              <a:t>Protection</a:t>
            </a:r>
            <a:br>
              <a:rPr lang="en-US" sz="1600" dirty="0">
                <a:solidFill>
                  <a:srgbClr val="6A3293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6A3293"/>
                </a:solidFill>
              </a:rPr>
              <a:t> </a:t>
            </a:r>
            <a:endParaRPr lang="en-US" sz="1600" dirty="0">
              <a:solidFill>
                <a:srgbClr val="6A329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0271" y="2949811"/>
            <a:ext cx="3568221" cy="660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07EC2"/>
                </a:solidFill>
              </a:rPr>
              <a:t>Secure web server by configuration</a:t>
            </a:r>
            <a:br>
              <a:rPr lang="en-US" dirty="0">
                <a:solidFill>
                  <a:srgbClr val="207EC2"/>
                </a:solidFill>
              </a:rPr>
            </a:br>
            <a:r>
              <a:rPr lang="en-US" dirty="0">
                <a:solidFill>
                  <a:srgbClr val="207EC2"/>
                </a:solidFill>
              </a:rPr>
              <a:t>( Yes - Protected) </a:t>
            </a:r>
            <a:endParaRPr lang="en-US" sz="1600" dirty="0">
              <a:solidFill>
                <a:srgbClr val="207EC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30742" y="5176522"/>
            <a:ext cx="3301774" cy="66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E5792F"/>
                </a:solidFill>
              </a:rPr>
              <a:t>SSL certificate for all application (Yes - Protected )</a:t>
            </a:r>
            <a:endParaRPr lang="en-US" sz="1600" dirty="0">
              <a:solidFill>
                <a:srgbClr val="E5792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76" y="1608136"/>
            <a:ext cx="1372988" cy="1390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84" y="1612296"/>
            <a:ext cx="1372988" cy="13901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59" y="3770546"/>
            <a:ext cx="1335382" cy="13520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28060" y="5153260"/>
            <a:ext cx="2356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83891"/>
                </a:solidFill>
              </a:rPr>
              <a:t>Maintaining audit trails</a:t>
            </a:r>
            <a:br>
              <a:rPr lang="en-US" dirty="0">
                <a:solidFill>
                  <a:srgbClr val="283891"/>
                </a:solidFill>
              </a:rPr>
            </a:br>
            <a:r>
              <a:rPr lang="en-US" dirty="0">
                <a:solidFill>
                  <a:srgbClr val="283891"/>
                </a:solidFill>
              </a:rPr>
              <a:t>(Yes - Protected) </a:t>
            </a:r>
            <a:endParaRPr lang="en-US" sz="1600" dirty="0">
              <a:solidFill>
                <a:srgbClr val="28389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10" y="3770546"/>
            <a:ext cx="1402151" cy="141967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451042" y="5176522"/>
            <a:ext cx="3365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9AD0"/>
                </a:solidFill>
              </a:rPr>
              <a:t>2FA authentication for application</a:t>
            </a:r>
            <a:br>
              <a:rPr lang="en-US" dirty="0">
                <a:solidFill>
                  <a:srgbClr val="009AD0"/>
                </a:solidFill>
              </a:rPr>
            </a:br>
            <a:r>
              <a:rPr lang="en-US" dirty="0">
                <a:solidFill>
                  <a:srgbClr val="009AD0"/>
                </a:solidFill>
              </a:rPr>
              <a:t>(Yes)</a:t>
            </a:r>
            <a:endParaRPr lang="en-US" sz="1600" dirty="0">
              <a:solidFill>
                <a:srgbClr val="009AD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95" y="3736743"/>
            <a:ext cx="1402151" cy="14196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383861" y="2964371"/>
            <a:ext cx="3595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31A16C"/>
                </a:solidFill>
              </a:rPr>
              <a:t>Encrypted password communication</a:t>
            </a:r>
            <a:br>
              <a:rPr lang="en-US" dirty="0">
                <a:solidFill>
                  <a:srgbClr val="31A16C"/>
                </a:solidFill>
              </a:rPr>
            </a:br>
            <a:r>
              <a:rPr lang="en-US" dirty="0">
                <a:solidFill>
                  <a:srgbClr val="31A16C"/>
                </a:solidFill>
              </a:rPr>
              <a:t>(Yes - Protected) </a:t>
            </a:r>
            <a:endParaRPr lang="en-US" sz="1600" dirty="0">
              <a:solidFill>
                <a:srgbClr val="31A16C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67" y="1562867"/>
            <a:ext cx="1335383" cy="135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05" y="126599"/>
            <a:ext cx="4229225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Access Control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83AC0-0285-49B8-B11E-F8753B4D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" t="4135" r="6873" b="4802"/>
          <a:stretch/>
        </p:blipFill>
        <p:spPr>
          <a:xfrm>
            <a:off x="2405215" y="838199"/>
            <a:ext cx="7381569" cy="559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17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0EBF9-092F-4EDD-A765-8FD1D583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Technology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111063"/>
              </p:ext>
            </p:extLst>
          </p:nvPr>
        </p:nvGraphicFramePr>
        <p:xfrm>
          <a:off x="838200" y="1825625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Tools and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Development (Server End)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Python,</a:t>
                      </a: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</a:rPr>
                        <a:t>django</a:t>
                      </a:r>
                      <a:r>
                        <a:rPr lang="en-US" sz="1800" baseline="0" dirty="0">
                          <a:effectLst/>
                        </a:rPr>
                        <a:t>, </a:t>
                      </a:r>
                      <a:r>
                        <a:rPr lang="en-US" sz="1800" baseline="0" dirty="0" err="1">
                          <a:effectLst/>
                        </a:rPr>
                        <a:t>SQLAlchemy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Development (Client End)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HTML5, CSS3, jQuery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Restful Service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/>
                        </a:rPr>
                        <a:t>Chrome, Firefox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/>
                        </a:rPr>
                        <a:t>Linux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Server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Apache / </a:t>
                      </a:r>
                      <a:r>
                        <a:rPr lang="en-US" sz="1800" dirty="0" err="1">
                          <a:effectLst/>
                        </a:rPr>
                        <a:t>Nginx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/>
                        </a:rPr>
                        <a:t>MySQL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Reporting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19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Company Profile</a:t>
            </a:r>
          </a:p>
          <a:p>
            <a:r>
              <a:rPr lang="en-US" dirty="0"/>
              <a:t>Industry Coverage</a:t>
            </a:r>
          </a:p>
          <a:p>
            <a:r>
              <a:rPr lang="en-US" dirty="0"/>
              <a:t>Features</a:t>
            </a:r>
          </a:p>
          <a:p>
            <a:r>
              <a:rPr lang="en-US" dirty="0"/>
              <a:t>Implementation Model</a:t>
            </a:r>
          </a:p>
          <a:p>
            <a:r>
              <a:rPr lang="en-US" dirty="0"/>
              <a:t>Security</a:t>
            </a:r>
          </a:p>
          <a:p>
            <a:r>
              <a:rPr lang="en-US" dirty="0"/>
              <a:t>Divine IT Client List</a:t>
            </a:r>
          </a:p>
          <a:p>
            <a:r>
              <a:rPr lang="en-US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362521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43A744-18A6-4192-818B-BA57A1523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9" y="0"/>
            <a:ext cx="11251168" cy="73358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BC3BFC-EF0B-47D9-AC9D-34470762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557" y="14561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Key Clients</a:t>
            </a:r>
          </a:p>
        </p:txBody>
      </p:sp>
    </p:spTree>
    <p:extLst>
      <p:ext uri="{BB962C8B-B14F-4D97-AF65-F5344CB8AC3E}">
        <p14:creationId xmlns:p14="http://schemas.microsoft.com/office/powerpoint/2010/main" val="129439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7750" y="4087120"/>
            <a:ext cx="10177849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Company Profile</a:t>
            </a:r>
          </a:p>
        </p:txBody>
      </p:sp>
    </p:spTree>
    <p:extLst>
      <p:ext uri="{BB962C8B-B14F-4D97-AF65-F5344CB8AC3E}">
        <p14:creationId xmlns:p14="http://schemas.microsoft.com/office/powerpoint/2010/main" val="395403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Divine IT Limited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Founded : 2005</a:t>
            </a:r>
          </a:p>
          <a:p>
            <a:pPr lvl="0"/>
            <a:r>
              <a:rPr lang="it-IT" dirty="0"/>
              <a:t>Compliance : ISO 9001:2015, ISO 27001:2013, CMMI L3</a:t>
            </a:r>
          </a:p>
          <a:p>
            <a:pPr lvl="0"/>
            <a:r>
              <a:rPr lang="en-US" dirty="0"/>
              <a:t>Service : IT Consultancy, ERP Solutions and Web Application</a:t>
            </a:r>
          </a:p>
          <a:p>
            <a:pPr lvl="0"/>
            <a:r>
              <a:rPr lang="en-US" dirty="0"/>
              <a:t>Strength : Proficient and Energetic Team</a:t>
            </a:r>
          </a:p>
          <a:p>
            <a:pPr lvl="0"/>
            <a:r>
              <a:rPr lang="en-US" dirty="0"/>
              <a:t>Strategy : Innovation and Customer Retention</a:t>
            </a:r>
          </a:p>
          <a:p>
            <a:pPr lvl="0"/>
            <a:r>
              <a:rPr lang="en-US" dirty="0"/>
              <a:t>PSTP: </a:t>
            </a:r>
            <a:r>
              <a:rPr lang="en-US" b="1" dirty="0"/>
              <a:t>Govt. Approved Private Software Technology Park</a:t>
            </a:r>
          </a:p>
          <a:p>
            <a:pPr lvl="0"/>
            <a:r>
              <a:rPr lang="en-US" dirty="0"/>
              <a:t>Infrastructure: 17,000 sq. ft. of office spaces consist of 4 offices</a:t>
            </a:r>
          </a:p>
          <a:p>
            <a:pPr lvl="0"/>
            <a:r>
              <a:rPr lang="en-US" dirty="0"/>
              <a:t>HR Capabilities: 120</a:t>
            </a:r>
          </a:p>
          <a:p>
            <a:pPr lvl="0"/>
            <a:r>
              <a:rPr lang="en-US" dirty="0"/>
              <a:t>Technology: Python, Java, PHP, Oracle, MySQL, PG, MS-SQL, Linux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8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D6BF9-77B4-4676-82D5-CDE83962EF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9470" y="5939339"/>
            <a:ext cx="335988" cy="3385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E0D182-4AFA-402C-97EC-2720DB9C7433}"/>
              </a:ext>
            </a:extLst>
          </p:cNvPr>
          <p:cNvSpPr txBox="1">
            <a:spLocks/>
          </p:cNvSpPr>
          <p:nvPr/>
        </p:nvSpPr>
        <p:spPr>
          <a:xfrm>
            <a:off x="1353014" y="1284295"/>
            <a:ext cx="2183564" cy="762635"/>
          </a:xfrm>
          <a:prstGeom prst="rect">
            <a:avLst/>
          </a:prstGeom>
          <a:ln w="12700">
            <a:miter lim="400000"/>
          </a:ln>
          <a:effectLst>
            <a:outerShdw sx="1000" sy="1000" algn="ctr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fontScale="92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FillTx/>
                <a:latin typeface="Cambria" pitchFamily="18" charset="0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Certifications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442BB6-E20E-4B88-BE4A-6C72898A1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78" y="4035832"/>
            <a:ext cx="1693742" cy="654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43BB3B-9A5C-43C1-9349-F0301557F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53" y="2816219"/>
            <a:ext cx="1105208" cy="831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462B36-0F0B-4798-807D-65D8F96A0D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7" y="2083352"/>
            <a:ext cx="2217301" cy="42293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7F1FB14-F3AF-4B26-AA1D-5B02FDB16AF3}"/>
              </a:ext>
            </a:extLst>
          </p:cNvPr>
          <p:cNvSpPr txBox="1">
            <a:spLocks/>
          </p:cNvSpPr>
          <p:nvPr/>
        </p:nvSpPr>
        <p:spPr>
          <a:xfrm>
            <a:off x="8413016" y="1276457"/>
            <a:ext cx="2703066" cy="76263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Membership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0DD60-2CC0-4A84-B11B-666FE18CE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475" y="2083351"/>
            <a:ext cx="1559959" cy="501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9E5680-0E1F-42A6-AF8E-E76A950611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814" y="3848932"/>
            <a:ext cx="871290" cy="8418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A78DFB-4D78-4302-9955-614E2BE4C4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062" y="2784935"/>
            <a:ext cx="1054166" cy="9241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DAE626-C510-4807-8D00-B2853E347A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55" y="3573086"/>
            <a:ext cx="755003" cy="14462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EE94B1-3F62-4BB4-8CB9-4D313B8EF0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28" y="3581918"/>
            <a:ext cx="755003" cy="14462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4AE424-6BAF-4A51-B3A0-5D40402259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68" y="1444112"/>
            <a:ext cx="580326" cy="115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0C3679-38E4-45E1-A6AF-738C72F270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17" y="1474052"/>
            <a:ext cx="577424" cy="12638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BD99ED-D82F-4808-A7F8-1804C9CC8448}"/>
              </a:ext>
            </a:extLst>
          </p:cNvPr>
          <p:cNvSpPr txBox="1"/>
          <p:nvPr/>
        </p:nvSpPr>
        <p:spPr>
          <a:xfrm>
            <a:off x="6081819" y="2816219"/>
            <a:ext cx="179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APICTA 2017 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1600" b="1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Merit Award 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in Retail ERP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7151B5-8FB9-4D40-9131-0245B8A13594}"/>
              </a:ext>
            </a:extLst>
          </p:cNvPr>
          <p:cNvSpPr txBox="1"/>
          <p:nvPr/>
        </p:nvSpPr>
        <p:spPr>
          <a:xfrm>
            <a:off x="4346300" y="5132197"/>
            <a:ext cx="180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ICT Award 2017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1600" b="1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Place in Govt. ERP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BDEE12-97F1-4C94-837B-F666B64430FF}"/>
              </a:ext>
            </a:extLst>
          </p:cNvPr>
          <p:cNvSpPr txBox="1"/>
          <p:nvPr/>
        </p:nvSpPr>
        <p:spPr>
          <a:xfrm>
            <a:off x="6096000" y="5132196"/>
            <a:ext cx="1694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ICT Award 2017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1600" b="1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Place in Retail ERP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1EA14E-6CC6-4807-86D3-5043723FF0B4}"/>
              </a:ext>
            </a:extLst>
          </p:cNvPr>
          <p:cNvSpPr txBox="1"/>
          <p:nvPr/>
        </p:nvSpPr>
        <p:spPr>
          <a:xfrm>
            <a:off x="4298401" y="2816219"/>
            <a:ext cx="1905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National Productivity 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Award 2016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DB88DB-0CE2-4785-BE73-F313B38E45A7}"/>
              </a:ext>
            </a:extLst>
          </p:cNvPr>
          <p:cNvSpPr/>
          <p:nvPr/>
        </p:nvSpPr>
        <p:spPr>
          <a:xfrm flipH="1">
            <a:off x="3782274" y="1521253"/>
            <a:ext cx="45719" cy="4005955"/>
          </a:xfrm>
          <a:prstGeom prst="rect">
            <a:avLst/>
          </a:prstGeom>
          <a:ln>
            <a:noFill/>
          </a:ln>
          <a:effectLst>
            <a:outerShdw blurRad="50800" dist="50800" dir="5400000" sx="109000" sy="109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EEB6B8-FED5-4A92-80A5-94D4570A48FB}"/>
              </a:ext>
            </a:extLst>
          </p:cNvPr>
          <p:cNvSpPr/>
          <p:nvPr/>
        </p:nvSpPr>
        <p:spPr>
          <a:xfrm>
            <a:off x="8272968" y="1544670"/>
            <a:ext cx="45719" cy="3982539"/>
          </a:xfrm>
          <a:prstGeom prst="rect">
            <a:avLst/>
          </a:prstGeom>
          <a:ln>
            <a:noFill/>
          </a:ln>
          <a:effectLst>
            <a:outerShdw blurRad="50800" dist="50800" dir="5400000" sx="109000" sy="109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FC4C32E-1D4C-4100-B4CE-8554472F3301}"/>
              </a:ext>
            </a:extLst>
          </p:cNvPr>
          <p:cNvSpPr txBox="1">
            <a:spLocks/>
          </p:cNvSpPr>
          <p:nvPr/>
        </p:nvSpPr>
        <p:spPr>
          <a:xfrm>
            <a:off x="5169673" y="782035"/>
            <a:ext cx="1969221" cy="76263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Awards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8DA596-A79A-4D56-918C-F3DD6DF7987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02" y="4951020"/>
            <a:ext cx="1983755" cy="7716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2B0EB3-FDC9-4345-A64A-084E32C1D7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515" y="4851401"/>
            <a:ext cx="2515880" cy="97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6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DF9E4A1-3A5E-4EA1-B2B5-8635670526D8}"/>
              </a:ext>
            </a:extLst>
          </p:cNvPr>
          <p:cNvSpPr txBox="1">
            <a:spLocks/>
          </p:cNvSpPr>
          <p:nvPr/>
        </p:nvSpPr>
        <p:spPr>
          <a:xfrm>
            <a:off x="337750" y="4087120"/>
            <a:ext cx="10177849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About VAT Management Software</a:t>
            </a:r>
          </a:p>
        </p:txBody>
      </p:sp>
    </p:spTree>
    <p:extLst>
      <p:ext uri="{BB962C8B-B14F-4D97-AF65-F5344CB8AC3E}">
        <p14:creationId xmlns:p14="http://schemas.microsoft.com/office/powerpoint/2010/main" val="179246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3736B-3715-4538-BF3B-DF6F2CADF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Board of Revenue (NBR), Bangladesh has been influenced to submit VAT returns digitally</a:t>
            </a:r>
          </a:p>
          <a:p>
            <a:r>
              <a:rPr lang="en-US" dirty="0"/>
              <a:t>Use of Software is mandatory for companies having an annual turnover of Taka 5 crore and above</a:t>
            </a:r>
          </a:p>
          <a:p>
            <a:r>
              <a:rPr lang="en-US" dirty="0"/>
              <a:t>The system will reduce the gap in between the organization and NBR regarding current calculation jargon </a:t>
            </a:r>
          </a:p>
          <a:p>
            <a:r>
              <a:rPr lang="en-US" dirty="0"/>
              <a:t>The application will further integrate with </a:t>
            </a:r>
            <a:r>
              <a:rPr lang="en-US" dirty="0" err="1"/>
              <a:t>iVAS</a:t>
            </a:r>
            <a:r>
              <a:rPr lang="en-US" dirty="0"/>
              <a:t> to submit the VAT report effectively without any error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9A250F-BD06-4AF4-83F6-DB3422A68878}"/>
              </a:ext>
            </a:extLst>
          </p:cNvPr>
          <p:cNvSpPr txBox="1">
            <a:spLocks/>
          </p:cNvSpPr>
          <p:nvPr/>
        </p:nvSpPr>
        <p:spPr>
          <a:xfrm>
            <a:off x="799070" y="-2638"/>
            <a:ext cx="9930714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Why VMS</a:t>
            </a:r>
          </a:p>
        </p:txBody>
      </p:sp>
    </p:spTree>
    <p:extLst>
      <p:ext uri="{BB962C8B-B14F-4D97-AF65-F5344CB8AC3E}">
        <p14:creationId xmlns:p14="http://schemas.microsoft.com/office/powerpoint/2010/main" val="372515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A289AC3B-4D07-49CA-A931-1E192D7D1BBF}"/>
              </a:ext>
            </a:extLst>
          </p:cNvPr>
          <p:cNvSpPr txBox="1">
            <a:spLocks/>
          </p:cNvSpPr>
          <p:nvPr/>
        </p:nvSpPr>
        <p:spPr>
          <a:xfrm>
            <a:off x="799070" y="-2638"/>
            <a:ext cx="9930714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About </a:t>
            </a:r>
            <a:r>
              <a:rPr lang="en-US" b="1" dirty="0" err="1">
                <a:solidFill>
                  <a:srgbClr val="002060"/>
                </a:solidFill>
              </a:rPr>
              <a:t>PrismVAT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E44DE-94F4-43DE-BD64-9A4B56A77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Web based VAT Management Software</a:t>
            </a:r>
          </a:p>
          <a:p>
            <a:r>
              <a:rPr lang="en-US" dirty="0"/>
              <a:t>Recognized and Approved by National Board of Revenue (NBR), Bangladesh</a:t>
            </a:r>
          </a:p>
          <a:p>
            <a:r>
              <a:rPr lang="en-US" dirty="0"/>
              <a:t>Automatically calculates organizational VAT on VAT scheme</a:t>
            </a:r>
          </a:p>
          <a:p>
            <a:r>
              <a:rPr lang="en-US" dirty="0"/>
              <a:t>Generate reports without any error</a:t>
            </a:r>
          </a:p>
          <a:p>
            <a:r>
              <a:rPr lang="en-US" dirty="0"/>
              <a:t>Can work as an independent application as well as facility of integration with 3rd party application</a:t>
            </a:r>
          </a:p>
          <a:p>
            <a:r>
              <a:rPr lang="en-US" dirty="0"/>
              <a:t>Simple and intuitive data migration and insertion facilities</a:t>
            </a:r>
          </a:p>
          <a:p>
            <a:r>
              <a:rPr lang="en-US" dirty="0"/>
              <a:t>Automated data backup and restore facilities </a:t>
            </a:r>
          </a:p>
          <a:p>
            <a:r>
              <a:rPr lang="en-US" dirty="0"/>
              <a:t>Role based user access control provides management data secure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9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813FCD-7B21-4A2D-AE34-FB4C34085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25" y="2155965"/>
            <a:ext cx="22860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7E27D7-6F1D-4F74-8793-4DF40E347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55965"/>
            <a:ext cx="22860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4D6BD1-CAFD-49E4-AFC3-EE8A116D6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75" y="2102130"/>
            <a:ext cx="2286000" cy="2286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22C41C29-775B-4C5F-8E0D-AFB71E9E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70" y="-2638"/>
            <a:ext cx="9930714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Industry Coverage</a:t>
            </a:r>
          </a:p>
        </p:txBody>
      </p:sp>
    </p:spTree>
    <p:extLst>
      <p:ext uri="{BB962C8B-B14F-4D97-AF65-F5344CB8AC3E}">
        <p14:creationId xmlns:p14="http://schemas.microsoft.com/office/powerpoint/2010/main" val="879807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12330</TotalTime>
  <Words>544</Words>
  <Application>Microsoft Macintosh PowerPoint</Application>
  <PresentationFormat>Widescreen</PresentationFormat>
  <Paragraphs>122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Cambria</vt:lpstr>
      <vt:lpstr>Vrinda</vt:lpstr>
      <vt:lpstr>Office Theme</vt:lpstr>
      <vt:lpstr>Divine IT Limited F Haque Tower 107 Bir Uttam C. R. Datta Road Kalabagan Dhaka - 1205</vt:lpstr>
      <vt:lpstr>Agenda</vt:lpstr>
      <vt:lpstr>Company Profile</vt:lpstr>
      <vt:lpstr>Divine IT Limited</vt:lpstr>
      <vt:lpstr>PowerPoint Presentation</vt:lpstr>
      <vt:lpstr>PowerPoint Presentation</vt:lpstr>
      <vt:lpstr>PowerPoint Presentation</vt:lpstr>
      <vt:lpstr>PowerPoint Presentation</vt:lpstr>
      <vt:lpstr>Industry Coverage</vt:lpstr>
      <vt:lpstr>Compatibility</vt:lpstr>
      <vt:lpstr>PowerPoint Presentation</vt:lpstr>
      <vt:lpstr>Modules</vt:lpstr>
      <vt:lpstr>PowerPoint Presentation</vt:lpstr>
      <vt:lpstr>Implementation Model</vt:lpstr>
      <vt:lpstr>Stand Alone Mode</vt:lpstr>
      <vt:lpstr>Integrated Mode</vt:lpstr>
      <vt:lpstr>Web and Application Security</vt:lpstr>
      <vt:lpstr>Access Control</vt:lpstr>
      <vt:lpstr>Technology</vt:lpstr>
      <vt:lpstr>Key Clients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PrismERP</dc:creator>
  <cp:lastModifiedBy>Microsoft Office User</cp:lastModifiedBy>
  <cp:revision>87</cp:revision>
  <dcterms:created xsi:type="dcterms:W3CDTF">2019-03-27T05:08:38Z</dcterms:created>
  <dcterms:modified xsi:type="dcterms:W3CDTF">2019-07-07T06:40:12Z</dcterms:modified>
</cp:coreProperties>
</file>